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Noto Sans TC" panose="020B0200000000000000" pitchFamily="34" charset="-128"/>
      <p:regular r:id="rId12"/>
    </p:embeddedFont>
    <p:embeddedFont>
      <p:font typeface="Sora Medium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2.fntdata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font" Target="fonts/font1.fntdata" /><Relationship Id="rId17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notesMaster" Target="notesMasters/notesMaster1.xml" /><Relationship Id="rId5" Type="http://schemas.openxmlformats.org/officeDocument/2006/relationships/slide" Target="slides/slide4.xml" /><Relationship Id="rId15" Type="http://schemas.openxmlformats.org/officeDocument/2006/relationships/viewProps" Target="view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FB045F-D5CC-2A42-BB36-16001AD5C99F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142D82-F2D7-1042-B39D-BDBC9999C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45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5" Type="http://schemas.openxmlformats.org/officeDocument/2006/relationships/slideLayout" Target="../slideLayouts/slideLayout5.xml" /><Relationship Id="rId10" Type="http://schemas.openxmlformats.org/officeDocument/2006/relationships/theme" Target="../theme/theme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Relationship Id="rId6" Type="http://schemas.openxmlformats.org/officeDocument/2006/relationships/image" Target="../media/image9.png" /><Relationship Id="rId5" Type="http://schemas.openxmlformats.org/officeDocument/2006/relationships/image" Target="../media/image8.png" /><Relationship Id="rId4" Type="http://schemas.openxmlformats.org/officeDocument/2006/relationships/image" Target="../media/image7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3.png" /><Relationship Id="rId5" Type="http://schemas.openxmlformats.org/officeDocument/2006/relationships/image" Target="../media/image12.png" /><Relationship Id="rId4" Type="http://schemas.openxmlformats.org/officeDocument/2006/relationships/image" Target="../media/image11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9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abhav1628/Prabhav-Pranay-Nerurkar" TargetMode="External" /><Relationship Id="rId2" Type="http://schemas.openxmlformats.org/officeDocument/2006/relationships/hyperlink" Target="https://github.com/dragon-omk/finalproject" TargetMode="External" /><Relationship Id="rId1" Type="http://schemas.openxmlformats.org/officeDocument/2006/relationships/slideLayout" Target="../slideLayouts/slideLayout2.xml" /><Relationship Id="rId5" Type="http://schemas.openxmlformats.org/officeDocument/2006/relationships/hyperlink" Target="https://youtu.be/ewpUTYIMIkc?si=MgIxAUiMH34Vb43w" TargetMode="External" /><Relationship Id="rId4" Type="http://schemas.openxmlformats.org/officeDocument/2006/relationships/hyperlink" Target="https://github.com/NikhilDamse/finalproject" TargetMode="Externa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2066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AI in Social Engineering and Phishing: An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8716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 is transforming cyberattacks by making social engineering more effective. Social engineering manipulates people to gain access. Phishing tricks victims into revealing sensitive info.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33102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presentation explores how AI boosts attack sophistication and efficiency.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632888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270040" y="6311979"/>
            <a:ext cx="224409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IN" sz="2200" b="1" dirty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Group members:- 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IN" sz="2200" b="1" dirty="0" err="1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Omkar</a:t>
            </a:r>
            <a:r>
              <a:rPr lang="en-IN" sz="2200" b="1" dirty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 </a:t>
            </a:r>
            <a:r>
              <a:rPr lang="en-IN" sz="2200" b="1" dirty="0" err="1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Bhambid</a:t>
            </a:r>
            <a:r>
              <a:rPr lang="en-IN" sz="2200" b="1" dirty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 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IN" sz="2200" b="1" dirty="0" err="1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Prabhav</a:t>
            </a:r>
            <a:r>
              <a:rPr lang="en-IN" sz="2200" b="1" dirty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 </a:t>
            </a:r>
            <a:r>
              <a:rPr lang="en-IN" sz="2200" b="1" dirty="0" err="1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Nerurkar</a:t>
            </a:r>
            <a:endParaRPr lang="en-IN" sz="2200" b="1" dirty="0">
              <a:solidFill>
                <a:srgbClr val="E0D6DE"/>
              </a:solidFill>
              <a:latin typeface="Noto Sans TC Bold" pitchFamily="34" charset="0"/>
              <a:ea typeface="Noto Sans TC Bold" pitchFamily="34" charset="-122"/>
              <a:cs typeface="Noto Sans TC Bold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en-IN" sz="2200" b="1" dirty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Nikhil </a:t>
            </a:r>
            <a:r>
              <a:rPr lang="en-IN" sz="2200" b="1" dirty="0" err="1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Damse</a:t>
            </a:r>
            <a:endParaRPr lang="en-IN" sz="2200" b="1" dirty="0">
              <a:solidFill>
                <a:srgbClr val="E0D6DE"/>
              </a:solidFill>
              <a:latin typeface="Noto Sans TC Bold" pitchFamily="34" charset="0"/>
              <a:ea typeface="Noto Sans TC Bold" pitchFamily="34" charset="-122"/>
              <a:cs typeface="Noto Sans TC Bold" pitchFamily="34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1155" y="874633"/>
            <a:ext cx="7801689" cy="1198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The Problem: Social Engineering Vulnerabilities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71155" y="2360652"/>
            <a:ext cx="7801689" cy="1104781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862846" y="2552343"/>
            <a:ext cx="2396966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Human Weakness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62846" y="2966918"/>
            <a:ext cx="7418308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Humans remain the weakest security link in breaches (Verizon DBIR).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71155" y="3657124"/>
            <a:ext cx="7801689" cy="1104781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862846" y="3848814"/>
            <a:ext cx="2396966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Detection Limits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62846" y="4263390"/>
            <a:ext cx="7418308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Current phishing detection tools often fail against evolving attacks (APWG).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71155" y="4953595"/>
            <a:ext cx="7801689" cy="1104781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862846" y="5145286"/>
            <a:ext cx="2396966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Financial Impact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862846" y="5559862"/>
            <a:ext cx="7418308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Phishing caused losses over $4.2 billion in 2020 alone.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71155" y="6250067"/>
            <a:ext cx="7801689" cy="1104781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862846" y="6441758"/>
            <a:ext cx="2396966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Rising BEC Threats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862846" y="6856333"/>
            <a:ext cx="7418308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Business Email Compromise attacks increased 24% last year (FBI IC3).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930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AI as the Solution... for Attackers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507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25286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Email Automation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01906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 crafts highly personalized phishing emails at scale.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83559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7017306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Fake Profiles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44038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 generates realistic social media profiles to build trust.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2041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52982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Voice Cloning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7887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Voice AI imitates trusted voices to deceive victims.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60523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7017306" y="6683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Deepfakes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71735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Convincing deepfake videos manipulate targets emotionally.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30874"/>
            <a:ext cx="120726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Code/Tool Breakdown: AI Phishing Toolkit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066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GPT-3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87773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Generates convincing, personalized phishing emails.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5066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DeepFaceLab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087773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Creates realistic deepfake videos for social manipulation.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5066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Wavenet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087773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Clones voices with natural intonation for audio deception.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5066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OpenPhish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087773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Helps bypass phishing detection using known phishing data.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63570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Example: Python scripts scrape data to personalize phishing emails automatically.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8558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Real-World Use Cases: AI-Powered Attacks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643307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870121"/>
            <a:ext cx="29587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CEO Deepfake Fraud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36053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Cost company $35 million in a single scam (WSJ report).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004191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231005"/>
            <a:ext cx="34242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Political Disinformation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721423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AI-generated fake news campaigns sway public opinion (Oxford study).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674042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900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Targeted Phishing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391275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Customized AI phishing targets defense contractors (Mandiant report).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9080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Countermeasures: Defending Against AI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44852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242316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AI Threat Detection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5087064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Systems like Darktrace proactively detect AI-driven threats.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493" y="344852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3493" y="4242316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Biometric Security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93493" y="5087064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Multi-factor authentication strengthens access controls.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795" y="344852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6795" y="4242316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User Education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06795" y="4732734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Training employees to spot AI-generated deepfakes and phishing.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8348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Future Enhancements: The Escalating AI Arms Race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64998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6365260" y="369248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727847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Real-Time AI Manipulation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4572595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Chatbots capable of manipulating victims instantly.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200203" y="364998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10285274" y="369248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37319" y="37278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Predictive AI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37319" y="4218265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 forecasts victim behavior to increase success rates.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611493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3" name="Text 10"/>
          <p:cNvSpPr/>
          <p:nvPr/>
        </p:nvSpPr>
        <p:spPr>
          <a:xfrm>
            <a:off x="6365260" y="615743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61927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Adaptive Attacks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6832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 adjusts tactics to evade new security measures automatically.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56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Conclusion: The Future of Trust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33330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6790373" y="28333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Changing Trust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32374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 reshapes how we assess authenticity and trust online.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3913465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7130534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Stay Vigilant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40388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Remain alert to evolving AI-driven social engineering.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4993600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7470815" y="49936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Invest in Tools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48401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 AI-powered detection systems for defense.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300913" y="6073735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7811095" y="6073735"/>
            <a:ext cx="29428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Continuous Training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811095" y="6564154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Educate employees regularly about new AI threats.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BF69F8-8DED-6145-45CD-CB9FBE2D66C9}"/>
              </a:ext>
            </a:extLst>
          </p:cNvPr>
          <p:cNvSpPr txBox="1"/>
          <p:nvPr/>
        </p:nvSpPr>
        <p:spPr>
          <a:xfrm>
            <a:off x="1893787" y="768906"/>
            <a:ext cx="10257926" cy="649408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</a:rPr>
              <a:t>GitHub Links of Group Members =&gt;</a:t>
            </a:r>
            <a:endParaRPr lang="en-IN" sz="3200" dirty="0">
              <a:solidFill>
                <a:schemeClr val="bg1"/>
              </a:solidFill>
            </a:endParaRPr>
          </a:p>
          <a:p>
            <a:pPr algn="l"/>
            <a:r>
              <a:rPr lang="en-US" sz="3200" dirty="0">
                <a:solidFill>
                  <a:schemeClr val="bg1"/>
                </a:solidFill>
              </a:rPr>
              <a:t>OMKAR BHAMBID:- </a:t>
            </a:r>
            <a:r>
              <a:rPr lang="en-US" sz="3200" dirty="0">
                <a:solidFill>
                  <a:schemeClr val="bg1"/>
                </a:solidFill>
                <a:hlinkClick r:id="rId2"/>
              </a:rPr>
              <a:t>https://github.com/dragon-omk/finalproject</a:t>
            </a:r>
            <a:endParaRPr lang="en-IN" sz="3200" dirty="0">
              <a:solidFill>
                <a:schemeClr val="bg1"/>
              </a:solidFill>
            </a:endParaRPr>
          </a:p>
          <a:p>
            <a:pPr algn="l"/>
            <a:endParaRPr lang="en-IN" sz="3200" dirty="0">
              <a:solidFill>
                <a:schemeClr val="bg1"/>
              </a:solidFill>
            </a:endParaRPr>
          </a:p>
          <a:p>
            <a:pPr algn="l"/>
            <a:r>
              <a:rPr lang="en-US" sz="3200" dirty="0">
                <a:solidFill>
                  <a:schemeClr val="bg1"/>
                </a:solidFill>
              </a:rPr>
              <a:t>PRABHAV NERURKAR:-  </a:t>
            </a:r>
            <a:r>
              <a:rPr lang="en-US" sz="3200" dirty="0">
                <a:solidFill>
                  <a:schemeClr val="bg1"/>
                </a:solidFill>
                <a:hlinkClick r:id="rId3"/>
              </a:rPr>
              <a:t>https://github.com/prabhav1628/Prabhav-Pranay-Nerurkar</a:t>
            </a:r>
            <a:endParaRPr lang="en-IN" sz="3200" dirty="0">
              <a:solidFill>
                <a:schemeClr val="bg1"/>
              </a:solidFill>
            </a:endParaRPr>
          </a:p>
          <a:p>
            <a:pPr algn="l"/>
            <a:endParaRPr lang="en-IN" sz="3200" dirty="0">
              <a:solidFill>
                <a:schemeClr val="bg1"/>
              </a:solidFill>
            </a:endParaRPr>
          </a:p>
          <a:p>
            <a:pPr algn="l"/>
            <a:r>
              <a:rPr lang="en-US" sz="3200" dirty="0">
                <a:solidFill>
                  <a:schemeClr val="bg1"/>
                </a:solidFill>
              </a:rPr>
              <a:t>NIKHIL DAMSE:-  </a:t>
            </a:r>
            <a:r>
              <a:rPr lang="en-US" sz="3200" dirty="0">
                <a:solidFill>
                  <a:schemeClr val="bg1"/>
                </a:solidFill>
                <a:hlinkClick r:id="rId4"/>
              </a:rPr>
              <a:t>https://github.com/NikhilDamse/finalproject</a:t>
            </a:r>
            <a:endParaRPr lang="en-IN" sz="3200" dirty="0">
              <a:solidFill>
                <a:schemeClr val="bg1"/>
              </a:solidFill>
            </a:endParaRPr>
          </a:p>
          <a:p>
            <a:pPr algn="l"/>
            <a:endParaRPr lang="en-IN" sz="3200" dirty="0">
              <a:solidFill>
                <a:schemeClr val="bg1"/>
              </a:solidFill>
            </a:endParaRPr>
          </a:p>
          <a:p>
            <a:pPr algn="l"/>
            <a:r>
              <a:rPr lang="en-US" sz="3200" dirty="0">
                <a:solidFill>
                  <a:schemeClr val="bg1"/>
                </a:solidFill>
              </a:rPr>
              <a:t>Demo link:- </a:t>
            </a:r>
            <a:r>
              <a:rPr lang="en-US" sz="3200" dirty="0">
                <a:solidFill>
                  <a:schemeClr val="bg1"/>
                </a:solidFill>
                <a:hlinkClick r:id="rId5"/>
              </a:rPr>
              <a:t>https://youtu.be/ewpUTYIMIkc?si=MgIxAUiMH34Vb43w</a:t>
            </a:r>
            <a:endParaRPr lang="en-IN" sz="3200" dirty="0">
              <a:solidFill>
                <a:schemeClr val="bg1"/>
              </a:solidFill>
            </a:endParaRPr>
          </a:p>
          <a:p>
            <a:pPr algn="l"/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065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9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Nikhil Damse</cp:lastModifiedBy>
  <cp:revision>4</cp:revision>
  <dcterms:created xsi:type="dcterms:W3CDTF">2025-05-12T09:24:30Z</dcterms:created>
  <dcterms:modified xsi:type="dcterms:W3CDTF">2025-05-14T12:07:54Z</dcterms:modified>
</cp:coreProperties>
</file>